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147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CA"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D88EDFA7-2793-A041-81FC-FB9CE5548A46}"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88EDFA7-2793-A041-81FC-FB9CE5548A46}"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59D3F-8D12-8247-9E03-793C804C8F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D88EDFA7-2793-A041-81FC-FB9CE5548A46}"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59D3F-8D12-8247-9E03-793C804C8F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D88EDFA7-2793-A041-81FC-FB9CE5548A46}"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59D3F-8D12-8247-9E03-793C804C8F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CA" smtClean="0"/>
              <a:t>Click to edit Master text styles</a:t>
            </a:r>
          </a:p>
        </p:txBody>
      </p:sp>
      <p:sp>
        <p:nvSpPr>
          <p:cNvPr id="4" name="Date Placeholder 3"/>
          <p:cNvSpPr>
            <a:spLocks noGrp="1"/>
          </p:cNvSpPr>
          <p:nvPr>
            <p:ph type="dt" sz="half" idx="10"/>
          </p:nvPr>
        </p:nvSpPr>
        <p:spPr/>
        <p:txBody>
          <a:bodyPr/>
          <a:lstStyle/>
          <a:p>
            <a:fld id="{D88EDFA7-2793-A041-81FC-FB9CE5548A46}"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759D3F-8D12-8247-9E03-793C804C8F3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p:txBody>
          <a:bodyPr/>
          <a:lstStyle/>
          <a:p>
            <a:fld id="{D88EDFA7-2793-A041-81FC-FB9CE5548A46}"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59D3F-8D12-8247-9E03-793C804C8F3B}" type="slidenum">
              <a:rPr lang="en-US" smtClean="0"/>
              <a:t>‹#›</a:t>
            </a:fld>
            <a:endParaRPr lang="en-US"/>
          </a:p>
        </p:txBody>
      </p:sp>
      <p:sp>
        <p:nvSpPr>
          <p:cNvPr id="8" name="Title 7"/>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CA"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CA"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D88EDFA7-2793-A041-81FC-FB9CE5548A46}" type="datetimeFigureOut">
              <a:rPr lang="en-US" smtClean="0"/>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759D3F-8D12-8247-9E03-793C804C8F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D88EDFA7-2793-A041-81FC-FB9CE5548A46}" type="datetimeFigureOut">
              <a:rPr lang="en-US" smtClean="0"/>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759D3F-8D12-8247-9E03-793C804C8F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EDFA7-2793-A041-81FC-FB9CE5548A46}" type="datetimeFigureOut">
              <a:rPr lang="en-US" smtClean="0"/>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759D3F-8D12-8247-9E03-793C804C8F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CA" smtClean="0"/>
              <a:t>Click to edit Master text styles</a:t>
            </a:r>
          </a:p>
        </p:txBody>
      </p:sp>
      <p:sp>
        <p:nvSpPr>
          <p:cNvPr id="5" name="Date Placeholder 4"/>
          <p:cNvSpPr>
            <a:spLocks noGrp="1"/>
          </p:cNvSpPr>
          <p:nvPr>
            <p:ph type="dt" sz="half" idx="10"/>
          </p:nvPr>
        </p:nvSpPr>
        <p:spPr/>
        <p:txBody>
          <a:bodyPr/>
          <a:lstStyle/>
          <a:p>
            <a:fld id="{D88EDFA7-2793-A041-81FC-FB9CE5548A46}" type="datetimeFigureOut">
              <a:rPr lang="en-US" smtClean="0"/>
              <a:t>9/12/2017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CA"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CA"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88EDFA7-2793-A041-81FC-FB9CE5548A46}"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759D3F-8D12-8247-9E03-793C804C8F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CA"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88EDFA7-2793-A041-81FC-FB9CE5548A46}" type="datetimeFigureOut">
              <a:rPr lang="en-US" smtClean="0"/>
              <a:t>9/12/2017</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1759D3F-8D12-8247-9E03-793C804C8F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merican Typewriter"/>
                <a:cs typeface="American Typewriter"/>
              </a:rPr>
              <a:t>Writing focus 1 – expository writing</a:t>
            </a:r>
            <a:endParaRPr lang="en-US" dirty="0">
              <a:latin typeface="American Typewriter"/>
              <a:cs typeface="American Typewriter"/>
            </a:endParaRPr>
          </a:p>
        </p:txBody>
      </p:sp>
      <p:sp>
        <p:nvSpPr>
          <p:cNvPr id="3" name="Subtitle 2"/>
          <p:cNvSpPr>
            <a:spLocks noGrp="1"/>
          </p:cNvSpPr>
          <p:nvPr>
            <p:ph type="subTitle" idx="1"/>
          </p:nvPr>
        </p:nvSpPr>
        <p:spPr/>
        <p:txBody>
          <a:bodyPr/>
          <a:lstStyle/>
          <a:p>
            <a:r>
              <a:rPr lang="en-US" dirty="0" smtClean="0"/>
              <a:t>Writing that seeks to explain! </a:t>
            </a:r>
            <a:endParaRPr lang="en-US" dirty="0"/>
          </a:p>
        </p:txBody>
      </p:sp>
    </p:spTree>
    <p:extLst>
      <p:ext uri="{BB962C8B-B14F-4D97-AF65-F5344CB8AC3E}">
        <p14:creationId xmlns:p14="http://schemas.microsoft.com/office/powerpoint/2010/main" val="4087575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merican Typewriter"/>
                <a:cs typeface="American Typewriter"/>
              </a:rPr>
              <a:t>Supporting detail 2</a:t>
            </a:r>
            <a:endParaRPr lang="en-US" dirty="0">
              <a:latin typeface="American Typewriter"/>
              <a:cs typeface="American Typewriter"/>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04927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merican Typewriter"/>
                <a:cs typeface="American Typewriter"/>
              </a:rPr>
              <a:t>Supporting detail 3</a:t>
            </a:r>
            <a:endParaRPr lang="en-US" dirty="0">
              <a:latin typeface="American Typewriter"/>
              <a:cs typeface="American Typewriter"/>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50872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merican Typewriter"/>
                <a:cs typeface="American Typewriter"/>
              </a:rPr>
              <a:t>Closing sentence</a:t>
            </a:r>
            <a:endParaRPr lang="en-US" dirty="0">
              <a:latin typeface="American Typewriter"/>
              <a:cs typeface="American Typewriter"/>
            </a:endParaRPr>
          </a:p>
        </p:txBody>
      </p:sp>
      <p:sp>
        <p:nvSpPr>
          <p:cNvPr id="3" name="Content Placeholder 2"/>
          <p:cNvSpPr>
            <a:spLocks noGrp="1"/>
          </p:cNvSpPr>
          <p:nvPr>
            <p:ph idx="1"/>
          </p:nvPr>
        </p:nvSpPr>
        <p:spPr/>
        <p:txBody>
          <a:bodyPr/>
          <a:lstStyle/>
          <a:p>
            <a:r>
              <a:rPr lang="en-US" b="0" dirty="0" smtClean="0">
                <a:latin typeface="American Typewriter"/>
                <a:cs typeface="American Typewriter"/>
              </a:rPr>
              <a:t>	Use synonyms to restate the idea in your topic sentence or draw a conclusion.</a:t>
            </a:r>
            <a:endParaRPr lang="en-US" b="0" dirty="0">
              <a:latin typeface="American Typewriter"/>
              <a:cs typeface="American Typewriter"/>
            </a:endParaRPr>
          </a:p>
        </p:txBody>
      </p:sp>
    </p:spTree>
    <p:extLst>
      <p:ext uri="{BB962C8B-B14F-4D97-AF65-F5344CB8AC3E}">
        <p14:creationId xmlns:p14="http://schemas.microsoft.com/office/powerpoint/2010/main" val="3331382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merican Typewriter"/>
                <a:cs typeface="American Typewriter"/>
              </a:rPr>
              <a:t>Expository writing </a:t>
            </a:r>
            <a:endParaRPr lang="en-US" dirty="0"/>
          </a:p>
        </p:txBody>
      </p:sp>
      <p:sp>
        <p:nvSpPr>
          <p:cNvPr id="3" name="Content Placeholder 2"/>
          <p:cNvSpPr>
            <a:spLocks noGrp="1"/>
          </p:cNvSpPr>
          <p:nvPr>
            <p:ph idx="1"/>
          </p:nvPr>
        </p:nvSpPr>
        <p:spPr/>
        <p:txBody>
          <a:bodyPr/>
          <a:lstStyle/>
          <a:p>
            <a:r>
              <a:rPr lang="en-CA" sz="2800" b="0" dirty="0" smtClean="0">
                <a:latin typeface="American Typewriter"/>
                <a:cs typeface="American Typewriter"/>
              </a:rPr>
              <a:t>	is </a:t>
            </a:r>
            <a:r>
              <a:rPr lang="en-CA" sz="2800" b="0" dirty="0">
                <a:latin typeface="American Typewriter"/>
                <a:cs typeface="American Typewriter"/>
              </a:rPr>
              <a:t>writing that tries to explain, illuminate </a:t>
            </a:r>
            <a:r>
              <a:rPr lang="en-CA" sz="2800" b="0" dirty="0" smtClean="0">
                <a:latin typeface="American Typewriter"/>
                <a:cs typeface="American Typewriter"/>
              </a:rPr>
              <a:t>or 'expose</a:t>
            </a:r>
            <a:r>
              <a:rPr lang="en-CA" sz="2800" b="0" dirty="0">
                <a:latin typeface="American Typewriter"/>
                <a:cs typeface="American Typewriter"/>
              </a:rPr>
              <a:t>' (which is where the word 'expository' comes from). This type of writing includes paragraphs, newspaper and magazine articles, instruction manuals, textbooks, </a:t>
            </a:r>
            <a:r>
              <a:rPr lang="en-CA" sz="2800" b="0" dirty="0" err="1">
                <a:latin typeface="American Typewriter"/>
                <a:cs typeface="American Typewriter"/>
              </a:rPr>
              <a:t>encyclopedia</a:t>
            </a:r>
            <a:r>
              <a:rPr lang="en-CA" sz="2800" b="0" dirty="0">
                <a:latin typeface="American Typewriter"/>
                <a:cs typeface="American Typewriter"/>
              </a:rPr>
              <a:t> articles and other forms of writing, so long as they seek to </a:t>
            </a:r>
            <a:r>
              <a:rPr lang="en-CA" sz="2800" b="0" u="sng" dirty="0">
                <a:latin typeface="American Typewriter"/>
                <a:cs typeface="American Typewriter"/>
              </a:rPr>
              <a:t>explain</a:t>
            </a:r>
            <a:r>
              <a:rPr lang="en-CA" sz="2800" b="0" dirty="0">
                <a:latin typeface="American Typewriter"/>
                <a:cs typeface="American Typewriter"/>
              </a:rPr>
              <a:t>. </a:t>
            </a:r>
          </a:p>
          <a:p>
            <a:endParaRPr lang="en-US" dirty="0"/>
          </a:p>
        </p:txBody>
      </p:sp>
    </p:spTree>
    <p:extLst>
      <p:ext uri="{BB962C8B-B14F-4D97-AF65-F5344CB8AC3E}">
        <p14:creationId xmlns:p14="http://schemas.microsoft.com/office/powerpoint/2010/main" val="1476788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r>
              <a:rPr lang="en-CA" sz="2800" b="0" dirty="0" smtClean="0">
                <a:latin typeface="American Typewriter"/>
                <a:cs typeface="American Typewriter"/>
              </a:rPr>
              <a:t>	</a:t>
            </a:r>
            <a:r>
              <a:rPr lang="en-CA" sz="7000" b="0" dirty="0" smtClean="0">
                <a:latin typeface="American Typewriter"/>
                <a:cs typeface="American Typewriter"/>
              </a:rPr>
              <a:t>Expository </a:t>
            </a:r>
            <a:r>
              <a:rPr lang="en-CA" sz="7000" b="0" dirty="0">
                <a:latin typeface="American Typewriter"/>
                <a:cs typeface="American Typewriter"/>
              </a:rPr>
              <a:t>paragraphs have an introductory or topic sentence. The topic sentence shows the reader what the main point of the paragraph is.  </a:t>
            </a:r>
            <a:endParaRPr lang="en-CA" sz="7000" b="0" dirty="0" smtClean="0">
              <a:latin typeface="American Typewriter"/>
              <a:cs typeface="American Typewriter"/>
            </a:endParaRPr>
          </a:p>
          <a:p>
            <a:r>
              <a:rPr lang="en-CA" sz="7000" b="0" dirty="0">
                <a:latin typeface="American Typewriter"/>
                <a:cs typeface="American Typewriter"/>
              </a:rPr>
              <a:t>	</a:t>
            </a:r>
            <a:endParaRPr lang="en-CA" sz="7000" b="0" dirty="0" smtClean="0">
              <a:latin typeface="American Typewriter"/>
              <a:cs typeface="American Typewriter"/>
            </a:endParaRPr>
          </a:p>
          <a:p>
            <a:r>
              <a:rPr lang="en-CA" sz="7000" b="0" dirty="0">
                <a:latin typeface="American Typewriter"/>
                <a:cs typeface="American Typewriter"/>
              </a:rPr>
              <a:t>	</a:t>
            </a:r>
            <a:r>
              <a:rPr lang="en-CA" sz="7000" b="0" dirty="0" smtClean="0">
                <a:latin typeface="American Typewriter"/>
                <a:cs typeface="American Typewriter"/>
              </a:rPr>
              <a:t>This </a:t>
            </a:r>
            <a:r>
              <a:rPr lang="en-CA" sz="7000" b="0" dirty="0">
                <a:latin typeface="American Typewriter"/>
                <a:cs typeface="American Typewriter"/>
              </a:rPr>
              <a:t>is further explained to the reader with several supporting details that prove or explain what is in the introduction. </a:t>
            </a:r>
            <a:endParaRPr lang="en-CA" sz="7000" b="0" dirty="0" smtClean="0">
              <a:latin typeface="American Typewriter"/>
              <a:cs typeface="American Typewriter"/>
            </a:endParaRPr>
          </a:p>
          <a:p>
            <a:endParaRPr lang="en-CA" sz="7000" b="0" dirty="0">
              <a:latin typeface="American Typewriter"/>
              <a:cs typeface="American Typewriter"/>
            </a:endParaRPr>
          </a:p>
          <a:p>
            <a:r>
              <a:rPr lang="en-CA" sz="7000" b="0" dirty="0" smtClean="0">
                <a:latin typeface="American Typewriter"/>
                <a:cs typeface="American Typewriter"/>
              </a:rPr>
              <a:t>	Finally</a:t>
            </a:r>
            <a:r>
              <a:rPr lang="en-CA" sz="7000" b="0" dirty="0">
                <a:latin typeface="American Typewriter"/>
                <a:cs typeface="American Typewriter"/>
              </a:rPr>
              <a:t>, there is a concluding paragraph in which everything is summed up nicely, leaving the reader feeling satisfied. It shouldn’t feel to the reader like you just abruptly stopped writing and left the room, never to have come back and finished your explanation. </a:t>
            </a:r>
          </a:p>
          <a:p>
            <a:endParaRPr lang="en-US" dirty="0"/>
          </a:p>
        </p:txBody>
      </p:sp>
    </p:spTree>
    <p:extLst>
      <p:ext uri="{BB962C8B-B14F-4D97-AF65-F5344CB8AC3E}">
        <p14:creationId xmlns:p14="http://schemas.microsoft.com/office/powerpoint/2010/main" val="1190615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CA" sz="2800" b="0" dirty="0" smtClean="0">
                <a:latin typeface="American Typewriter"/>
                <a:cs typeface="American Typewriter"/>
              </a:rPr>
              <a:t>	When </a:t>
            </a:r>
            <a:r>
              <a:rPr lang="en-CA" sz="2800" b="0" dirty="0">
                <a:latin typeface="American Typewriter"/>
                <a:cs typeface="American Typewriter"/>
              </a:rPr>
              <a:t>writing an expository paragraph, it's important to write with the assumption that your audience has little to no background knowledge about your main topic. Your duty as the writer is to provide the reader with as much information as you can. The reader should feel as if he or she has learned something after reading your paragraph.</a:t>
            </a:r>
          </a:p>
          <a:p>
            <a:endParaRPr lang="en-US" dirty="0"/>
          </a:p>
        </p:txBody>
      </p:sp>
    </p:spTree>
    <p:extLst>
      <p:ext uri="{BB962C8B-B14F-4D97-AF65-F5344CB8AC3E}">
        <p14:creationId xmlns:p14="http://schemas.microsoft.com/office/powerpoint/2010/main" val="3752605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latin typeface="American Typewriter"/>
                <a:cs typeface="American Typewriter"/>
              </a:rPr>
              <a:t>A few guidelines on coming up with a topic sentence</a:t>
            </a:r>
            <a:endParaRPr lang="en-US" sz="1800" dirty="0">
              <a:latin typeface="American Typewriter"/>
              <a:cs typeface="American Typewriter"/>
            </a:endParaRPr>
          </a:p>
        </p:txBody>
      </p:sp>
      <p:sp>
        <p:nvSpPr>
          <p:cNvPr id="3" name="Content Placeholder 2"/>
          <p:cNvSpPr>
            <a:spLocks noGrp="1"/>
          </p:cNvSpPr>
          <p:nvPr>
            <p:ph idx="1"/>
          </p:nvPr>
        </p:nvSpPr>
        <p:spPr/>
        <p:txBody>
          <a:bodyPr>
            <a:normAutofit fontScale="92500" lnSpcReduction="20000"/>
          </a:bodyPr>
          <a:lstStyle/>
          <a:p>
            <a:pPr lvl="0">
              <a:buFont typeface="Wingdings" charset="2"/>
              <a:buChar char="²"/>
            </a:pPr>
            <a:r>
              <a:rPr lang="en-US" sz="2000" b="0" dirty="0" smtClean="0">
                <a:latin typeface="American Typewriter"/>
                <a:cs typeface="American Typewriter"/>
              </a:rPr>
              <a:t>Don’t </a:t>
            </a:r>
            <a:r>
              <a:rPr lang="en-US" sz="2000" b="0" dirty="0">
                <a:latin typeface="American Typewriter"/>
                <a:cs typeface="American Typewriter"/>
              </a:rPr>
              <a:t>start explaining anything in your topic sentence.  Save this for later! </a:t>
            </a:r>
            <a:endParaRPr lang="en-CA" sz="2000" b="0" dirty="0">
              <a:latin typeface="American Typewriter"/>
              <a:cs typeface="American Typewriter"/>
            </a:endParaRPr>
          </a:p>
          <a:p>
            <a:pPr lvl="0">
              <a:buFont typeface="Wingdings" charset="2"/>
              <a:buChar char="²"/>
            </a:pPr>
            <a:r>
              <a:rPr lang="en-US" sz="2000" b="0" dirty="0" smtClean="0">
                <a:latin typeface="American Typewriter"/>
                <a:cs typeface="American Typewriter"/>
              </a:rPr>
              <a:t>Don’t </a:t>
            </a:r>
            <a:r>
              <a:rPr lang="en-US" sz="2000" b="0" dirty="0">
                <a:latin typeface="American Typewriter"/>
                <a:cs typeface="American Typewriter"/>
              </a:rPr>
              <a:t>use a because phrase.  Save your reasons for your supporting sentences.  </a:t>
            </a:r>
            <a:r>
              <a:rPr lang="en-US" sz="2000" b="0" dirty="0" err="1">
                <a:latin typeface="American Typewriter"/>
                <a:cs typeface="American Typewriter"/>
              </a:rPr>
              <a:t>Eg</a:t>
            </a:r>
            <a:r>
              <a:rPr lang="en-US" sz="2000" b="0" dirty="0">
                <a:latin typeface="American Typewriter"/>
                <a:cs typeface="American Typewriter"/>
              </a:rPr>
              <a:t>. Bacon is my </a:t>
            </a:r>
            <a:r>
              <a:rPr lang="en-US" sz="2000" b="0" dirty="0" err="1">
                <a:latin typeface="American Typewriter"/>
                <a:cs typeface="American Typewriter"/>
              </a:rPr>
              <a:t>favourite</a:t>
            </a:r>
            <a:r>
              <a:rPr lang="en-US" sz="2000" b="0" dirty="0">
                <a:latin typeface="American Typewriter"/>
                <a:cs typeface="American Typewriter"/>
              </a:rPr>
              <a:t> food because it is delicious.  Instead, break this into two sentences – one is a topic, the other becomes a supporting sentence.  </a:t>
            </a:r>
            <a:r>
              <a:rPr lang="en-US" sz="2000" b="0" dirty="0" err="1">
                <a:latin typeface="American Typewriter"/>
                <a:cs typeface="American Typewriter"/>
              </a:rPr>
              <a:t>Eg</a:t>
            </a:r>
            <a:r>
              <a:rPr lang="en-US" sz="2000" b="0" dirty="0">
                <a:latin typeface="American Typewriter"/>
                <a:cs typeface="American Typewriter"/>
              </a:rPr>
              <a:t>. Bacon is my absolute </a:t>
            </a:r>
            <a:r>
              <a:rPr lang="en-US" sz="2000" b="0" dirty="0" err="1">
                <a:latin typeface="American Typewriter"/>
                <a:cs typeface="American Typewriter"/>
              </a:rPr>
              <a:t>favourite</a:t>
            </a:r>
            <a:r>
              <a:rPr lang="en-US" sz="2000" b="0" dirty="0">
                <a:latin typeface="American Typewriter"/>
                <a:cs typeface="American Typewriter"/>
              </a:rPr>
              <a:t> food.  It is delicious and when its aroma fills my house, the morning is off to a great start. </a:t>
            </a:r>
            <a:endParaRPr lang="en-CA" sz="2000" b="0" dirty="0">
              <a:latin typeface="American Typewriter"/>
              <a:cs typeface="American Typewriter"/>
            </a:endParaRPr>
          </a:p>
          <a:p>
            <a:pPr lvl="0">
              <a:buFont typeface="Wingdings" charset="2"/>
              <a:buChar char="²"/>
            </a:pPr>
            <a:r>
              <a:rPr lang="en-US" sz="2000" b="0" dirty="0" smtClean="0">
                <a:latin typeface="American Typewriter"/>
                <a:cs typeface="American Typewriter"/>
              </a:rPr>
              <a:t>Be </a:t>
            </a:r>
            <a:r>
              <a:rPr lang="en-US" sz="2000" b="0" dirty="0">
                <a:latin typeface="American Typewriter"/>
                <a:cs typeface="American Typewriter"/>
              </a:rPr>
              <a:t>specific and clear. </a:t>
            </a:r>
            <a:endParaRPr lang="en-CA" sz="2000" b="0" dirty="0">
              <a:latin typeface="American Typewriter"/>
              <a:cs typeface="American Typewriter"/>
            </a:endParaRPr>
          </a:p>
          <a:p>
            <a:pPr lvl="0">
              <a:buFont typeface="Wingdings" charset="2"/>
              <a:buChar char="²"/>
            </a:pPr>
            <a:r>
              <a:rPr lang="en-US" sz="2000" b="0" dirty="0" smtClean="0">
                <a:latin typeface="American Typewriter"/>
                <a:cs typeface="American Typewriter"/>
              </a:rPr>
              <a:t>Don’t </a:t>
            </a:r>
            <a:r>
              <a:rPr lang="en-US" sz="2000" b="0" dirty="0">
                <a:latin typeface="American Typewriter"/>
                <a:cs typeface="American Typewriter"/>
              </a:rPr>
              <a:t>assume the reader knows what you’re going to be writing about.  A stranger should be able to read your paragraph and learn something. </a:t>
            </a:r>
            <a:endParaRPr lang="en-CA" sz="2000" b="0" dirty="0">
              <a:latin typeface="American Typewriter"/>
              <a:cs typeface="American Typewriter"/>
            </a:endParaRPr>
          </a:p>
          <a:p>
            <a:endParaRPr lang="en-US" dirty="0"/>
          </a:p>
        </p:txBody>
      </p:sp>
    </p:spTree>
    <p:extLst>
      <p:ext uri="{BB962C8B-B14F-4D97-AF65-F5344CB8AC3E}">
        <p14:creationId xmlns:p14="http://schemas.microsoft.com/office/powerpoint/2010/main" val="1452896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merican Typewriter"/>
                <a:cs typeface="American Typewriter"/>
              </a:rPr>
              <a:t>Example paragraph – we do</a:t>
            </a:r>
            <a:endParaRPr lang="en-US" dirty="0">
              <a:latin typeface="American Typewriter"/>
              <a:cs typeface="American Typewriter"/>
            </a:endParaRPr>
          </a:p>
        </p:txBody>
      </p:sp>
      <p:sp>
        <p:nvSpPr>
          <p:cNvPr id="3" name="Content Placeholder 2"/>
          <p:cNvSpPr>
            <a:spLocks noGrp="1"/>
          </p:cNvSpPr>
          <p:nvPr>
            <p:ph idx="1"/>
          </p:nvPr>
        </p:nvSpPr>
        <p:spPr/>
        <p:txBody>
          <a:bodyPr/>
          <a:lstStyle/>
          <a:p>
            <a:r>
              <a:rPr lang="en-US" b="0" dirty="0" smtClean="0">
                <a:latin typeface="American Typewriter"/>
                <a:cs typeface="American Typewriter"/>
              </a:rPr>
              <a:t>	Every Morning – as a class, we will write a paragraph about a typical morning, from the time you get up to the when you arrive at school.</a:t>
            </a:r>
          </a:p>
          <a:p>
            <a:endParaRPr lang="en-US" b="0" dirty="0">
              <a:latin typeface="American Typewriter"/>
              <a:cs typeface="American Typewriter"/>
            </a:endParaRPr>
          </a:p>
          <a:p>
            <a:pPr>
              <a:buAutoNum type="arabicParenR"/>
            </a:pPr>
            <a:r>
              <a:rPr lang="en-US" b="0" dirty="0" smtClean="0">
                <a:latin typeface="American Typewriter"/>
                <a:cs typeface="American Typewriter"/>
              </a:rPr>
              <a:t>Start by brainstorming your ideas in the box. We can make a web, a list, or just write ideas as they come.  </a:t>
            </a:r>
            <a:endParaRPr lang="en-US" b="0" dirty="0">
              <a:latin typeface="American Typewriter"/>
              <a:cs typeface="American Typewriter"/>
            </a:endParaRPr>
          </a:p>
          <a:p>
            <a:pPr>
              <a:buAutoNum type="arabicParenR"/>
            </a:pPr>
            <a:r>
              <a:rPr lang="en-US" b="0" dirty="0" smtClean="0">
                <a:latin typeface="American Typewriter"/>
                <a:cs typeface="American Typewriter"/>
              </a:rPr>
              <a:t>Don’t stress about spelling – it will be fixed in a different writing phase. </a:t>
            </a:r>
            <a:endParaRPr lang="en-US" b="0" dirty="0">
              <a:latin typeface="American Typewriter"/>
              <a:cs typeface="American Typewriter"/>
            </a:endParaRPr>
          </a:p>
        </p:txBody>
      </p:sp>
    </p:spTree>
    <p:extLst>
      <p:ext uri="{BB962C8B-B14F-4D97-AF65-F5344CB8AC3E}">
        <p14:creationId xmlns:p14="http://schemas.microsoft.com/office/powerpoint/2010/main" val="1843332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merican Typewriter"/>
                <a:cs typeface="American Typewriter"/>
              </a:rPr>
              <a:t>Topic sentence</a:t>
            </a:r>
            <a:endParaRPr lang="en-US" dirty="0">
              <a:latin typeface="American Typewriter"/>
              <a:cs typeface="American Typewriter"/>
            </a:endParaRPr>
          </a:p>
        </p:txBody>
      </p:sp>
      <p:sp>
        <p:nvSpPr>
          <p:cNvPr id="3" name="Content Placeholder 2"/>
          <p:cNvSpPr>
            <a:spLocks noGrp="1"/>
          </p:cNvSpPr>
          <p:nvPr>
            <p:ph idx="1"/>
          </p:nvPr>
        </p:nvSpPr>
        <p:spPr/>
        <p:txBody>
          <a:bodyPr/>
          <a:lstStyle/>
          <a:p>
            <a:r>
              <a:rPr lang="en-US" b="0" dirty="0" smtClean="0">
                <a:latin typeface="American Typewriter"/>
                <a:cs typeface="American Typewriter"/>
              </a:rPr>
              <a:t>Let’s write a topic sentence as a class. </a:t>
            </a:r>
            <a:endParaRPr lang="en-US" b="0" dirty="0">
              <a:latin typeface="American Typewriter"/>
              <a:cs typeface="American Typewriter"/>
            </a:endParaRPr>
          </a:p>
        </p:txBody>
      </p:sp>
    </p:spTree>
    <p:extLst>
      <p:ext uri="{BB962C8B-B14F-4D97-AF65-F5344CB8AC3E}">
        <p14:creationId xmlns:p14="http://schemas.microsoft.com/office/powerpoint/2010/main" val="2063175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merican Typewriter"/>
                <a:cs typeface="American Typewriter"/>
              </a:rPr>
              <a:t>Supporting details</a:t>
            </a:r>
            <a:endParaRPr lang="en-US" dirty="0">
              <a:latin typeface="American Typewriter"/>
              <a:cs typeface="American Typewriter"/>
            </a:endParaRPr>
          </a:p>
        </p:txBody>
      </p:sp>
      <p:sp>
        <p:nvSpPr>
          <p:cNvPr id="3" name="Content Placeholder 2"/>
          <p:cNvSpPr>
            <a:spLocks noGrp="1"/>
          </p:cNvSpPr>
          <p:nvPr>
            <p:ph idx="1"/>
          </p:nvPr>
        </p:nvSpPr>
        <p:spPr/>
        <p:txBody>
          <a:bodyPr/>
          <a:lstStyle/>
          <a:p>
            <a:r>
              <a:rPr lang="en-US" b="0" dirty="0" smtClean="0">
                <a:latin typeface="American Typewriter"/>
                <a:cs typeface="American Typewriter"/>
              </a:rPr>
              <a:t>Using our brainstorming, let’s select the details we are going to use.  </a:t>
            </a:r>
            <a:endParaRPr lang="en-US" b="0" dirty="0">
              <a:latin typeface="American Typewriter"/>
              <a:cs typeface="American Typewriter"/>
            </a:endParaRPr>
          </a:p>
        </p:txBody>
      </p:sp>
    </p:spTree>
    <p:extLst>
      <p:ext uri="{BB962C8B-B14F-4D97-AF65-F5344CB8AC3E}">
        <p14:creationId xmlns:p14="http://schemas.microsoft.com/office/powerpoint/2010/main" val="2538655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merican Typewriter"/>
                <a:cs typeface="American Typewriter"/>
              </a:rPr>
              <a:t>Supporting detail 1</a:t>
            </a:r>
            <a:endParaRPr lang="en-US" dirty="0">
              <a:latin typeface="American Typewriter"/>
              <a:cs typeface="American Typewriter"/>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8875811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15</TotalTime>
  <Words>187</Words>
  <Application>Microsoft Office PowerPoint</Application>
  <PresentationFormat>On-screen Show (4:3)</PresentationFormat>
  <Paragraphs>29</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American Typewriter</vt:lpstr>
      <vt:lpstr>Arial</vt:lpstr>
      <vt:lpstr>Franklin Gothic Book</vt:lpstr>
      <vt:lpstr>Franklin Gothic Medium</vt:lpstr>
      <vt:lpstr>Tunga</vt:lpstr>
      <vt:lpstr>Wingdings</vt:lpstr>
      <vt:lpstr>Angles</vt:lpstr>
      <vt:lpstr>Writing focus 1 – expository writing</vt:lpstr>
      <vt:lpstr>Expository writing </vt:lpstr>
      <vt:lpstr>PowerPoint Presentation</vt:lpstr>
      <vt:lpstr>PowerPoint Presentation</vt:lpstr>
      <vt:lpstr>A few guidelines on coming up with a topic sentence</vt:lpstr>
      <vt:lpstr>Example paragraph – we do</vt:lpstr>
      <vt:lpstr>Topic sentence</vt:lpstr>
      <vt:lpstr>Supporting details</vt:lpstr>
      <vt:lpstr>Supporting detail 1</vt:lpstr>
      <vt:lpstr>Supporting detail 2</vt:lpstr>
      <vt:lpstr>Supporting detail 3</vt:lpstr>
      <vt:lpstr>Closing sentence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focus 1 – expository writing</dc:title>
  <dc:creator>Jay Stromsmoe</dc:creator>
  <cp:lastModifiedBy>Carianne Heidinger</cp:lastModifiedBy>
  <cp:revision>5</cp:revision>
  <dcterms:created xsi:type="dcterms:W3CDTF">2017-09-10T01:36:01Z</dcterms:created>
  <dcterms:modified xsi:type="dcterms:W3CDTF">2017-09-12T14:31:49Z</dcterms:modified>
</cp:coreProperties>
</file>