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10" d="100"/>
          <a:sy n="110" d="100"/>
        </p:scale>
        <p:origin x="63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29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0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9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0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3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6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1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4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9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3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864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rzMhU_4m-g?ecver=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klMM9BkW5o?ecver=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of Persuasion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Goal: a style of writing with the goal of persuading the reader through written arguments.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808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Fallacies – ERRORS in Reasoning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this clip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CA" dirty="0"/>
          </a:p>
        </p:txBody>
      </p:sp>
      <p:pic>
        <p:nvPicPr>
          <p:cNvPr id="4" name="zrzMhU_4m-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89959" y="1965538"/>
            <a:ext cx="7132320" cy="40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Logical Fallacies you’ll hear…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493493" cy="4023360"/>
          </a:xfrm>
        </p:spPr>
        <p:txBody>
          <a:bodyPr/>
          <a:lstStyle/>
          <a:p>
            <a:r>
              <a:rPr lang="en-US" sz="3600" i="1" dirty="0" smtClean="0"/>
              <a:t>Slippery Slope: </a:t>
            </a:r>
            <a:r>
              <a:rPr lang="en-US" dirty="0" smtClean="0"/>
              <a:t>conclusion that says in event A happens, then eventually through a series of steps, through B,C,D, … X, Y, Z will happen, to. Which equates A with Z. So if we don’t want Z to occur, A must not be allowed to happen, 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If we ban Hummers because they are bad for the environment, eventually the government will ban all cars, so we should not ban Hummers.</a:t>
            </a:r>
          </a:p>
          <a:p>
            <a:r>
              <a:rPr lang="en-US" dirty="0" smtClean="0"/>
              <a:t>If we limit the sales of assault weapons, the government will take all the guns away.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49" y="1845734"/>
            <a:ext cx="3731973" cy="418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hoc ergo propter hoc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528988" cy="4023360"/>
          </a:xfrm>
        </p:spPr>
        <p:txBody>
          <a:bodyPr/>
          <a:lstStyle/>
          <a:p>
            <a:r>
              <a:rPr lang="en-US" dirty="0" smtClean="0"/>
              <a:t>This is a conclusion that assumes that if event A occurred after B, then B must have caused A. </a:t>
            </a:r>
          </a:p>
          <a:p>
            <a:r>
              <a:rPr lang="en-US" dirty="0" smtClean="0"/>
              <a:t>Example: I drank a bottle of water and now I am sick, so the water must have made me sick!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568" y="1935532"/>
            <a:ext cx="4633743" cy="345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99129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 hominem: an attack on the character of a person rather than his or her opinions or arguments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17108"/>
            <a:ext cx="4201230" cy="3651986"/>
          </a:xfrm>
        </p:spPr>
        <p:txBody>
          <a:bodyPr/>
          <a:lstStyle/>
          <a:p>
            <a:r>
              <a:rPr lang="en-US" dirty="0" smtClean="0"/>
              <a:t>Example: ANY POLITICAN EVER</a:t>
            </a:r>
          </a:p>
          <a:p>
            <a:r>
              <a:rPr lang="en-US" dirty="0" smtClean="0"/>
              <a:t>- often times what people LOOK like. 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354" y="1860701"/>
            <a:ext cx="52959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 </a:t>
            </a:r>
            <a:r>
              <a:rPr lang="en-US" sz="3200" dirty="0" err="1" smtClean="0"/>
              <a:t>populum</a:t>
            </a:r>
            <a:r>
              <a:rPr lang="en-US" sz="3200" dirty="0" smtClean="0"/>
              <a:t> </a:t>
            </a:r>
            <a:r>
              <a:rPr lang="en-US" sz="3200" dirty="0" smtClean="0"/>
              <a:t>– this is an emotional appeal that </a:t>
            </a:r>
            <a:r>
              <a:rPr lang="en-US" sz="3200" dirty="0" smtClean="0"/>
              <a:t>speaks to negative or positive concepts rather than the issue at hand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122126" cy="4023360"/>
          </a:xfrm>
        </p:spPr>
        <p:txBody>
          <a:bodyPr/>
          <a:lstStyle/>
          <a:p>
            <a:r>
              <a:rPr lang="en-US" dirty="0" smtClean="0"/>
              <a:t>- saying what is popular or mainstream is what is right. </a:t>
            </a:r>
          </a:p>
          <a:p>
            <a:r>
              <a:rPr lang="en-US" dirty="0" smtClean="0"/>
              <a:t>- Trump taps into the problem of illegal immigration, peoples’ frustration and fear they are losing out on jobs to those willing to work for less.</a:t>
            </a:r>
          </a:p>
          <a:p>
            <a:r>
              <a:rPr lang="en-US" dirty="0" smtClean="0"/>
              <a:t>- worth noting: many experts say the wall will not work, will not be paid for by Mexico, and does not address illegals who enter by boat or plane… 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994" y="2082447"/>
            <a:ext cx="4193176" cy="3136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538" y="3918857"/>
            <a:ext cx="3036518" cy="22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Red Herring – diversionary tactic that avoids ke</a:t>
            </a:r>
            <a:r>
              <a:rPr lang="en-US" sz="3200" dirty="0" smtClean="0"/>
              <a:t>y issues often by avoiding opposing arguments rather than addressing them</a:t>
            </a:r>
            <a:endParaRPr lang="en-CA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1938" y="1952625"/>
            <a:ext cx="66484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Straw Man: oversimplifying an opponent’s viewpoint and then attacking that hollow argument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380758" cy="4023360"/>
          </a:xfrm>
        </p:spPr>
        <p:txBody>
          <a:bodyPr/>
          <a:lstStyle/>
          <a:p>
            <a:r>
              <a:rPr lang="en-US" dirty="0" smtClean="0"/>
              <a:t>Example: People who don’t support the minimum wage increase hate the poor. </a:t>
            </a:r>
          </a:p>
          <a:p>
            <a:endParaRPr lang="en-US" dirty="0" smtClean="0"/>
          </a:p>
          <a:p>
            <a:r>
              <a:rPr lang="en-US" dirty="0" smtClean="0"/>
              <a:t>- you’re making the argument easier to “push over” just like it’s easier to push over a straw man versus a real person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981" y="2028614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Either/or – reduces an argument to 2 sides or choices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055082" cy="4023360"/>
          </a:xfrm>
        </p:spPr>
        <p:txBody>
          <a:bodyPr/>
          <a:lstStyle/>
          <a:p>
            <a:r>
              <a:rPr lang="en-US" dirty="0" smtClean="0"/>
              <a:t>Example: We either stop using cars or destroy the earth.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1" y="2091847"/>
            <a:ext cx="4693722" cy="377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for fallacies in your own arguments and in other peoples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when you argue:</a:t>
            </a:r>
          </a:p>
          <a:p>
            <a:r>
              <a:rPr lang="en-US" dirty="0" smtClean="0"/>
              <a:t>- explain your thoughts fully so that you cannot be misunderstood. </a:t>
            </a:r>
            <a:endParaRPr lang="en-US" dirty="0"/>
          </a:p>
          <a:p>
            <a:r>
              <a:rPr lang="en-US" dirty="0" smtClean="0"/>
              <a:t>- use evidence from credible sources. </a:t>
            </a:r>
          </a:p>
          <a:p>
            <a:r>
              <a:rPr lang="en-US" dirty="0" smtClean="0"/>
              <a:t>- develop your thoughts carefully and slowly. 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- develop your outline first and THEN turn into complete sentences. </a:t>
            </a:r>
          </a:p>
          <a:p>
            <a:r>
              <a:rPr lang="en-US" dirty="0" smtClean="0"/>
              <a:t>- make sure you have a strong topic sentence. </a:t>
            </a:r>
          </a:p>
          <a:p>
            <a:r>
              <a:rPr lang="en-US" dirty="0" smtClean="0"/>
              <a:t>- consider the persuasive strategies and make use of them! </a:t>
            </a:r>
          </a:p>
          <a:p>
            <a:r>
              <a:rPr lang="en-US" dirty="0" smtClean="0"/>
              <a:t>- end your paragraph with a concluding sentence.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17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know a source is reliable?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authorship – who wrote the article? What are their credentials? Does she or he have authority in this field? </a:t>
            </a:r>
          </a:p>
          <a:p>
            <a:r>
              <a:rPr lang="en-US" dirty="0" smtClean="0"/>
              <a:t>- publisher – a government agency, non profit organization, commercial website? What is the reputation? Are they considered trustworthy? </a:t>
            </a:r>
          </a:p>
          <a:p>
            <a:r>
              <a:rPr lang="en-US" dirty="0" smtClean="0"/>
              <a:t>- can the facts be substantiated in more than one place? By reputable sources? Has </a:t>
            </a:r>
            <a:r>
              <a:rPr lang="en-US" dirty="0" err="1" smtClean="0"/>
              <a:t>snopes</a:t>
            </a:r>
            <a:r>
              <a:rPr lang="en-US" dirty="0" smtClean="0"/>
              <a:t> debunked this?  Always check multiple sources to determine accuracy/credibility </a:t>
            </a:r>
          </a:p>
          <a:p>
            <a:r>
              <a:rPr lang="en-US" dirty="0" smtClean="0"/>
              <a:t>- timelines: when was the page created? When was it updated? Is it current? </a:t>
            </a:r>
          </a:p>
          <a:p>
            <a:r>
              <a:rPr lang="en-US" dirty="0" smtClean="0"/>
              <a:t>- footnotes/bibliographies – are legitimate sources referenced/linked – these add to credibility because you know where they got the information</a:t>
            </a:r>
          </a:p>
          <a:p>
            <a:r>
              <a:rPr lang="en-US" dirty="0" smtClean="0"/>
              <a:t>- sponsorship – is this sponsored by another organization? Is that organization reputable?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653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what you want! </a:t>
            </a:r>
            <a:endParaRPr lang="en-CA" dirty="0"/>
          </a:p>
        </p:txBody>
      </p:sp>
      <p:pic>
        <p:nvPicPr>
          <p:cNvPr id="4" name="3klMM9BkW5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1375" y="1917700"/>
            <a:ext cx="76708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sentence: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basic topic sentence is the quickest and simplest way to begin your paragraph. Just copy the </a:t>
            </a:r>
            <a:r>
              <a:rPr lang="en-US" dirty="0" smtClean="0"/>
              <a:t>main idea </a:t>
            </a:r>
            <a:r>
              <a:rPr lang="en-US" dirty="0"/>
              <a:t>from your outline, making sure that the sentence has a </a:t>
            </a:r>
            <a:r>
              <a:rPr lang="en-US" dirty="0">
                <a:solidFill>
                  <a:srgbClr val="FFFF00"/>
                </a:solidFill>
              </a:rPr>
              <a:t>subject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verb</a:t>
            </a:r>
            <a:r>
              <a:rPr lang="en-US" dirty="0"/>
              <a:t> and expresses a </a:t>
            </a:r>
            <a:r>
              <a:rPr lang="en-US" dirty="0" smtClean="0">
                <a:solidFill>
                  <a:srgbClr val="FFFF00"/>
                </a:solidFill>
              </a:rPr>
              <a:t>complete thought</a:t>
            </a:r>
            <a:r>
              <a:rPr lang="en-US" dirty="0"/>
              <a:t>. Make sure, too, that the sentence begins with a </a:t>
            </a:r>
            <a:r>
              <a:rPr lang="en-US" dirty="0">
                <a:solidFill>
                  <a:srgbClr val="FFFF00"/>
                </a:solidFill>
              </a:rPr>
              <a:t>capital</a:t>
            </a:r>
            <a:r>
              <a:rPr lang="en-US" dirty="0"/>
              <a:t> letter and ends in a </a:t>
            </a:r>
            <a:r>
              <a:rPr lang="en-US" dirty="0" smtClean="0">
                <a:solidFill>
                  <a:srgbClr val="FFFF00"/>
                </a:solidFill>
              </a:rPr>
              <a:t>period/punctuation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Persuasive topic sentence.  </a:t>
            </a:r>
          </a:p>
          <a:p>
            <a:r>
              <a:rPr lang="en-US" dirty="0" smtClean="0"/>
              <a:t>Option 1: Make your statement.  Do not begin explaining anything – this will happen with your supporting details. </a:t>
            </a:r>
          </a:p>
          <a:p>
            <a:r>
              <a:rPr lang="en-US" dirty="0" smtClean="0"/>
              <a:t>Option 2: Ask a question. 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7069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topic: cleaning my room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 1: statement</a:t>
            </a:r>
          </a:p>
          <a:p>
            <a:pPr marL="0" indent="0">
              <a:buNone/>
            </a:pPr>
            <a:r>
              <a:rPr lang="en-US" dirty="0" smtClean="0"/>
              <a:t>Keeping your room clean is an important routine to learn before you become an adult.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Option 2: question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 cleaning your room actually as important as many argue it is?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7323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class helps write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Topic: </a:t>
            </a:r>
          </a:p>
          <a:p>
            <a:endParaRPr lang="en-US" dirty="0"/>
          </a:p>
          <a:p>
            <a:r>
              <a:rPr lang="en-US" dirty="0" smtClean="0"/>
              <a:t>Option 1: (statement)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Option 2: (question)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409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Pairs: help each other write topic sentences on the following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read handout </a:t>
            </a:r>
          </a:p>
          <a:p>
            <a:r>
              <a:rPr lang="en-US" dirty="0" smtClean="0"/>
              <a:t>- for half of the topics, use option 1, for the other, use option 2. </a:t>
            </a:r>
          </a:p>
          <a:p>
            <a:r>
              <a:rPr lang="en-US" dirty="0" smtClean="0"/>
              <a:t>- stand and turn – read your sentences out loud.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6598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paragraph 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Choose a topic</a:t>
            </a:r>
          </a:p>
          <a:p>
            <a:r>
              <a:rPr lang="en-US" dirty="0" smtClean="0"/>
              <a:t>2) Write a topic sentence</a:t>
            </a:r>
          </a:p>
          <a:p>
            <a:r>
              <a:rPr lang="en-US" dirty="0" smtClean="0"/>
              <a:t>3) List your supporting details</a:t>
            </a:r>
          </a:p>
          <a:p>
            <a:r>
              <a:rPr lang="en-US" dirty="0" smtClean="0"/>
              <a:t>4) Write your concluding sentence (restates your main point) uses concluding words like:</a:t>
            </a:r>
          </a:p>
          <a:p>
            <a:r>
              <a:rPr lang="en-US" dirty="0" smtClean="0"/>
              <a:t>In summary, </a:t>
            </a:r>
          </a:p>
          <a:p>
            <a:r>
              <a:rPr lang="en-US" dirty="0" smtClean="0"/>
              <a:t>To conclude</a:t>
            </a:r>
          </a:p>
          <a:p>
            <a:r>
              <a:rPr lang="en-US" dirty="0" smtClean="0"/>
              <a:t>Therefore, </a:t>
            </a:r>
          </a:p>
          <a:p>
            <a:r>
              <a:rPr lang="en-US" dirty="0" smtClean="0"/>
              <a:t>5) Hand in to Mrs. Heidinger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8507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Paragraph creation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absolutely no talking while writing</a:t>
            </a:r>
          </a:p>
          <a:p>
            <a:r>
              <a:rPr lang="en-US" dirty="0" smtClean="0"/>
              <a:t>- begin with topic sentence from yesterday --- indent your first word on the first line. </a:t>
            </a:r>
          </a:p>
          <a:p>
            <a:r>
              <a:rPr lang="en-US" dirty="0" smtClean="0"/>
              <a:t>- Turn point form details into full and complete sentences.  </a:t>
            </a:r>
          </a:p>
          <a:p>
            <a:r>
              <a:rPr lang="en-US" dirty="0" smtClean="0"/>
              <a:t>- consider the transitional device handout to make the sentences flow together. Each supporting sentence needs a </a:t>
            </a:r>
            <a:r>
              <a:rPr lang="en-US" dirty="0" smtClean="0">
                <a:solidFill>
                  <a:srgbClr val="FFFF00"/>
                </a:solidFill>
              </a:rPr>
              <a:t>capital letter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period</a:t>
            </a:r>
            <a:r>
              <a:rPr lang="en-US" dirty="0" smtClean="0"/>
              <a:t>.  It must express a </a:t>
            </a:r>
            <a:r>
              <a:rPr lang="en-US" dirty="0" smtClean="0">
                <a:solidFill>
                  <a:srgbClr val="FFFF00"/>
                </a:solidFill>
              </a:rPr>
              <a:t>complete thought </a:t>
            </a:r>
            <a:r>
              <a:rPr lang="en-US" dirty="0" smtClean="0"/>
              <a:t>(contain a subject and a verb)</a:t>
            </a:r>
          </a:p>
          <a:p>
            <a:r>
              <a:rPr lang="en-US" dirty="0" smtClean="0"/>
              <a:t>- conclude with your concluding sentence from yesterday.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76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– your main point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418336" cy="4023360"/>
          </a:xfrm>
        </p:spPr>
        <p:txBody>
          <a:bodyPr/>
          <a:lstStyle/>
          <a:p>
            <a:r>
              <a:rPr lang="en-US" dirty="0" smtClean="0"/>
              <a:t>Example</a:t>
            </a:r>
            <a:r>
              <a:rPr lang="en-US" dirty="0" smtClean="0"/>
              <a:t>:  Curbside pick up in Lethbridge would make recycling easier and more accessible for citizens.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079" y="2302898"/>
            <a:ext cx="2784498" cy="37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 – using logic, numbers, facts, and data to support your argument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2447109" cy="4023360"/>
          </a:xfrm>
        </p:spPr>
        <p:txBody>
          <a:bodyPr/>
          <a:lstStyle/>
          <a:p>
            <a:r>
              <a:rPr lang="en-US" dirty="0" smtClean="0"/>
              <a:t>Example</a:t>
            </a:r>
            <a:r>
              <a:rPr lang="en-US" dirty="0" smtClean="0"/>
              <a:t>: Water use in Lethbridge is highest during the summer months. 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063" y="1943229"/>
            <a:ext cx="8040178" cy="42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Pathos – appealing to your audience’s emotions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998" y="1957918"/>
            <a:ext cx="68103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Ethos – making yourself seem trustworthy and believable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895703" cy="4023360"/>
          </a:xfrm>
        </p:spPr>
        <p:txBody>
          <a:bodyPr/>
          <a:lstStyle/>
          <a:p>
            <a:r>
              <a:rPr lang="en-US" dirty="0" smtClean="0"/>
              <a:t>Example: who doesn’t tru</a:t>
            </a:r>
            <a:r>
              <a:rPr lang="en-US" dirty="0" smtClean="0"/>
              <a:t>st Bill  Nye? (he’s the science guy)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988" y="2012285"/>
            <a:ext cx="3690257" cy="36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Kairos – building a sense of urgency for your cause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749" y="2310084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494" y="2525486"/>
            <a:ext cx="10058400" cy="1717079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Research – using studies and information to make your argument seem more convincing; you </a:t>
            </a:r>
            <a:r>
              <a:rPr lang="en-US" sz="4000" dirty="0" smtClean="0"/>
              <a:t>can </a:t>
            </a:r>
            <a:r>
              <a:rPr lang="en-US" sz="4000" dirty="0" smtClean="0"/>
              <a:t>use words, graphs, tables and illustrations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494" y="4459266"/>
            <a:ext cx="10058400" cy="1384776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smtClean="0"/>
              <a:t>ensure you’re choosing reliable sources.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36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Logic to Argue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Begin </a:t>
            </a:r>
            <a:r>
              <a:rPr lang="en-US" dirty="0" smtClean="0"/>
              <a:t>with your claim and then explain how this leads to your logical conclusion. </a:t>
            </a:r>
            <a:endParaRPr lang="en-US" dirty="0" smtClean="0"/>
          </a:p>
          <a:p>
            <a:r>
              <a:rPr lang="en-US" dirty="0" smtClean="0"/>
              <a:t>Examples:</a:t>
            </a:r>
          </a:p>
          <a:p>
            <a:r>
              <a:rPr lang="en-US" dirty="0" smtClean="0"/>
              <a:t>Premise 1: all men are mortal</a:t>
            </a:r>
          </a:p>
          <a:p>
            <a:r>
              <a:rPr lang="en-US" dirty="0" smtClean="0"/>
              <a:t>Premise 2: Socrates is a man</a:t>
            </a:r>
          </a:p>
          <a:p>
            <a:r>
              <a:rPr lang="en-US" dirty="0" smtClean="0"/>
              <a:t>Conclusion: Therefore, Socrates is mortal. </a:t>
            </a:r>
          </a:p>
          <a:p>
            <a:endParaRPr lang="en-US" dirty="0"/>
          </a:p>
          <a:p>
            <a:r>
              <a:rPr lang="en-US" dirty="0" smtClean="0"/>
              <a:t>In your writing, you will present your premises with the hope of guiding your reader to what you argue, is the logical conclusion.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70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319</TotalTime>
  <Words>1168</Words>
  <Application>Microsoft Office PowerPoint</Application>
  <PresentationFormat>Widescreen</PresentationFormat>
  <Paragraphs>100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Calibri Light</vt:lpstr>
      <vt:lpstr>Wingdings</vt:lpstr>
      <vt:lpstr>Retrospect</vt:lpstr>
      <vt:lpstr>Power of Persuasion</vt:lpstr>
      <vt:lpstr>How to get what you want! </vt:lpstr>
      <vt:lpstr>Claim – your main point</vt:lpstr>
      <vt:lpstr>Logos – using logic, numbers, facts, and data to support your argument </vt:lpstr>
      <vt:lpstr>Pathos – appealing to your audience’s emotions </vt:lpstr>
      <vt:lpstr>Ethos – making yourself seem trustworthy and believable</vt:lpstr>
      <vt:lpstr>Kairos – building a sense of urgency for your cause</vt:lpstr>
      <vt:lpstr>Research – using studies and information to make your argument seem more convincing; you can use words, graphs, tables and illustrations</vt:lpstr>
      <vt:lpstr>Using Logic to Argue</vt:lpstr>
      <vt:lpstr>Logical Fallacies – ERRORS in Reasoning</vt:lpstr>
      <vt:lpstr>Common Logical Fallacies you’ll hear…</vt:lpstr>
      <vt:lpstr>Post hoc ergo propter hoc</vt:lpstr>
      <vt:lpstr>Ad hominem: an attack on the character of a person rather than his or her opinions or arguments</vt:lpstr>
      <vt:lpstr>Ad populum – this is an emotional appeal that speaks to negative or positive concepts rather than the issue at hand</vt:lpstr>
      <vt:lpstr>Red Herring – diversionary tactic that avoids key issues often by avoiding opposing arguments rather than addressing them</vt:lpstr>
      <vt:lpstr>Straw Man: oversimplifying an opponent’s viewpoint and then attacking that hollow argument</vt:lpstr>
      <vt:lpstr>Either/or – reduces an argument to 2 sides or choices</vt:lpstr>
      <vt:lpstr>Watch for fallacies in your own arguments and in other peoples  </vt:lpstr>
      <vt:lpstr>How do you know a source is reliable?</vt:lpstr>
      <vt:lpstr>Topic sentence: </vt:lpstr>
      <vt:lpstr>Example – topic: cleaning my room</vt:lpstr>
      <vt:lpstr>Example: class helps write</vt:lpstr>
      <vt:lpstr>Pairs: help each other write topic sentences on the following topics</vt:lpstr>
      <vt:lpstr>Individual paragraph outline</vt:lpstr>
      <vt:lpstr>Paragraph creation</vt:lpstr>
    </vt:vector>
  </TitlesOfParts>
  <Company>Lethbridge School District No. 51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of persuasion</dc:title>
  <dc:creator>Carianne Heidinger</dc:creator>
  <cp:lastModifiedBy>Carianne Heidinger</cp:lastModifiedBy>
  <cp:revision>40</cp:revision>
  <dcterms:created xsi:type="dcterms:W3CDTF">2017-04-25T14:44:09Z</dcterms:created>
  <dcterms:modified xsi:type="dcterms:W3CDTF">2017-04-25T22:36:08Z</dcterms:modified>
</cp:coreProperties>
</file>